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371" r:id="rId3"/>
    <p:sldId id="374" r:id="rId5"/>
    <p:sldId id="428" r:id="rId6"/>
    <p:sldId id="429" r:id="rId7"/>
    <p:sldId id="475" r:id="rId8"/>
    <p:sldId id="476" r:id="rId9"/>
    <p:sldId id="471" r:id="rId10"/>
    <p:sldId id="472" r:id="rId11"/>
    <p:sldId id="473" r:id="rId12"/>
    <p:sldId id="474" r:id="rId13"/>
    <p:sldId id="3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480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76743" y="2467332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	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网页编写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1875" y="3836670"/>
            <a:ext cx="18916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霏霏</a:t>
            </a:r>
            <a:endParaRPr lang="en-US" altLang="zh-CN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8123" y="122045"/>
            <a:ext cx="105905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     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2" y="208980"/>
            <a:ext cx="3545906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网页编写图片素材四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56" y="1933303"/>
            <a:ext cx="2498449" cy="253854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60632" y="1154277"/>
            <a:ext cx="781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   霏霏老师微信二维码，以后保持联系哦，我亲爱的各位同学，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see you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！</a:t>
            </a:r>
            <a:endParaRPr lang="zh-CN" alt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60632" y="4310878"/>
            <a:ext cx="3824579" cy="321945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图片地址：</a:t>
            </a:r>
            <a:r>
              <a:rPr lang="zh-CN" altLang="en-US" sz="1500" b="1" dirty="0">
                <a:solidFill>
                  <a:srgbClr val="2BBA2B"/>
                </a:solidFill>
                <a:latin typeface="Arial Unicode MS"/>
              </a:rPr>
              <a:t>http://qpic.cn/c5WlGbF6e</a:t>
            </a:r>
            <a:endParaRPr lang="zh-CN" altLang="en-US" sz="1500" b="1" dirty="0">
              <a:solidFill>
                <a:srgbClr val="2BBA2B"/>
              </a:solidFill>
              <a:latin typeface="Arial Unicode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2009" y="975441"/>
            <a:ext cx="95916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一、分析</a:t>
            </a:r>
            <a:br>
              <a:rPr lang="zh-CN" altLang="en-US" dirty="0">
                <a:solidFill>
                  <a:srgbClr val="0080FF"/>
                </a:solidFill>
                <a:latin typeface="punctuation"/>
              </a:rPr>
            </a:br>
            <a:endParaRPr lang="zh-CN" altLang="en-US" dirty="0">
              <a:solidFill>
                <a:srgbClr val="0080FF"/>
              </a:solidFill>
              <a:latin typeface="punctuation"/>
            </a:endParaRPr>
          </a:p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 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1. 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整体布局（三部分：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head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、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content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、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foot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），整个页面的主心骨就是</a:t>
            </a:r>
            <a:r>
              <a:rPr lang="en-US" altLang="zh-CN" b="1" dirty="0" err="1">
                <a:solidFill>
                  <a:srgbClr val="E36C09"/>
                </a:solidFill>
                <a:latin typeface="punctuation"/>
              </a:rPr>
              <a:t>div+css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，为了布局和样式操作方便，使用背景色或者边框确定位置，在全部页面完成设置后，再删除这些设置。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2.	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五个页面的共同部分，使用同一个</a:t>
            </a:r>
            <a:r>
              <a:rPr lang="en-US" altLang="zh-CN" b="1" dirty="0" err="1">
                <a:solidFill>
                  <a:srgbClr val="E36C09"/>
                </a:solidFill>
                <a:latin typeface="punctuation"/>
              </a:rPr>
              <a:t>css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文件（共同样式设置）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3.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在设置</a:t>
            </a:r>
            <a:r>
              <a:rPr lang="en-US" altLang="zh-CN" b="1" dirty="0" err="1">
                <a:solidFill>
                  <a:srgbClr val="E36C09"/>
                </a:solidFill>
                <a:latin typeface="punctuation"/>
              </a:rPr>
              <a:t>css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时，通常都是使用类选择器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class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4.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辅助注释（各部分起始标注）</a:t>
            </a:r>
            <a:br>
              <a:rPr lang="en-US" altLang="zh-CN" b="1" dirty="0">
                <a:solidFill>
                  <a:srgbClr val="E36C09"/>
                </a:solidFill>
                <a:latin typeface="punctuation"/>
              </a:rPr>
            </a:br>
            <a:endParaRPr lang="zh-CN" altLang="en-US" b="0" i="0" u="none" strike="noStrike" dirty="0">
              <a:solidFill>
                <a:srgbClr val="0080FF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2009" y="975441"/>
            <a:ext cx="5557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二、</a:t>
            </a:r>
            <a:r>
              <a:rPr lang="en-US" altLang="zh-CN" b="1" dirty="0" err="1">
                <a:solidFill>
                  <a:srgbClr val="974806"/>
                </a:solidFill>
                <a:latin typeface="punctuation"/>
              </a:rPr>
              <a:t>css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重置</a:t>
            </a:r>
            <a:br>
              <a:rPr lang="zh-CN" altLang="en-US" dirty="0">
                <a:solidFill>
                  <a:srgbClr val="0080FF"/>
                </a:solidFill>
                <a:latin typeface="punctuation"/>
              </a:rPr>
            </a:br>
            <a:endParaRPr lang="zh-CN" altLang="en-US" dirty="0">
              <a:solidFill>
                <a:srgbClr val="0080FF"/>
              </a:solidFill>
              <a:latin typeface="punctuation"/>
            </a:endParaRPr>
          </a:p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网页链接：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https://meyerweb.com/eric/tools/css/reset/index.html</a:t>
            </a:r>
            <a:endParaRPr lang="zh-CN" altLang="en-US" b="0" i="0" u="none" strike="noStrike" dirty="0">
              <a:solidFill>
                <a:srgbClr val="0080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86" y="681954"/>
            <a:ext cx="4862404" cy="5607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2009" y="975441"/>
            <a:ext cx="95916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三、头部</a:t>
            </a:r>
            <a:br>
              <a:rPr lang="zh-CN" altLang="en-US" dirty="0">
                <a:solidFill>
                  <a:srgbClr val="0080FF"/>
                </a:solidFill>
                <a:latin typeface="punctuation"/>
              </a:rPr>
            </a:br>
            <a:endParaRPr lang="zh-CN" altLang="en-US" dirty="0">
              <a:solidFill>
                <a:srgbClr val="0080FF"/>
              </a:solidFill>
              <a:latin typeface="punctuation"/>
            </a:endParaRPr>
          </a:p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 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1. 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重点：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div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居中（外部设置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div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，定义宽度，设置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margin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0 auto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）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2.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头部菜单内部文字使用无序列表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+float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left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br>
              <a:rPr lang="en-US" altLang="zh-CN" b="1" dirty="0">
                <a:solidFill>
                  <a:srgbClr val="E36C09"/>
                </a:solidFill>
                <a:latin typeface="punctuation"/>
              </a:rPr>
            </a:b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    3.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去掉列表前点：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list-style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none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；下划线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去掉：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text-decoration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underline/none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；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br>
              <a:rPr lang="zh-CN" altLang="en-US" b="1" dirty="0">
                <a:solidFill>
                  <a:srgbClr val="E36C09"/>
                </a:solidFill>
                <a:latin typeface="punctuation"/>
              </a:rPr>
            </a:b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   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4.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文字居中：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div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设置高度，文字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line-height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设置同样高度；</a:t>
            </a:r>
            <a:br>
              <a:rPr lang="en-US" altLang="zh-CN" b="1" dirty="0">
                <a:solidFill>
                  <a:srgbClr val="E36C09"/>
                </a:solidFill>
                <a:latin typeface="punctuation"/>
              </a:rPr>
            </a:br>
            <a:endParaRPr lang="zh-CN" altLang="en-US" b="0" i="0" u="none" strike="noStrike" dirty="0">
              <a:solidFill>
                <a:srgbClr val="0080FF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2009" y="975441"/>
            <a:ext cx="95916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四、阿里图标（小人</a:t>
            </a:r>
            <a:r>
              <a:rPr lang="en-US" altLang="zh-CN" b="1" dirty="0">
                <a:solidFill>
                  <a:srgbClr val="974806"/>
                </a:solidFill>
                <a:latin typeface="punctuation"/>
              </a:rPr>
              <a:t>+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微信</a:t>
            </a:r>
            <a:r>
              <a:rPr lang="en-US" altLang="zh-CN" b="1" dirty="0">
                <a:solidFill>
                  <a:srgbClr val="974806"/>
                </a:solidFill>
                <a:latin typeface="punctuation"/>
              </a:rPr>
              <a:t>+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微博</a:t>
            </a:r>
            <a:r>
              <a:rPr lang="en-US" altLang="zh-CN" b="1" dirty="0">
                <a:solidFill>
                  <a:srgbClr val="974806"/>
                </a:solidFill>
                <a:latin typeface="punctuation"/>
              </a:rPr>
              <a:t>+</a:t>
            </a:r>
            <a:r>
              <a:rPr lang="en-US" altLang="zh-CN" b="1" dirty="0" err="1">
                <a:solidFill>
                  <a:srgbClr val="974806"/>
                </a:solidFill>
                <a:latin typeface="punctuation"/>
              </a:rPr>
              <a:t>qq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等）</a:t>
            </a:r>
            <a:br>
              <a:rPr lang="zh-CN" altLang="en-US" dirty="0">
                <a:solidFill>
                  <a:srgbClr val="0080FF"/>
                </a:solidFill>
                <a:latin typeface="punctuation"/>
              </a:rPr>
            </a:br>
            <a:endParaRPr lang="zh-CN" altLang="en-US" dirty="0">
              <a:solidFill>
                <a:srgbClr val="0080FF"/>
              </a:solidFill>
              <a:latin typeface="punctuation"/>
            </a:endParaRPr>
          </a:p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 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1. 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链接：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http://www.iconfont.cn/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2.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搜索目标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添加入库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添加项目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font class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更新代码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复制代码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html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中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link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  <a:sym typeface="Wingdings" panose="05000000000000000000" pitchFamily="2" charset="2"/>
              </a:rPr>
              <a:t>引入</a:t>
            </a:r>
            <a:endParaRPr lang="en-US" altLang="zh-CN" b="1" dirty="0">
              <a:solidFill>
                <a:srgbClr val="E36C09"/>
              </a:solidFill>
              <a:latin typeface="punctuation"/>
              <a:sym typeface="Wingdings" panose="05000000000000000000" pitchFamily="2" charset="2"/>
            </a:endParaRPr>
          </a:p>
          <a:p>
            <a:endParaRPr lang="en-US" altLang="zh-CN" b="1" dirty="0">
              <a:solidFill>
                <a:srgbClr val="E36C09"/>
              </a:solidFill>
              <a:latin typeface="punctuation"/>
              <a:sym typeface="Wingdings" panose="05000000000000000000" pitchFamily="2" charset="2"/>
            </a:endParaRPr>
          </a:p>
          <a:p>
            <a:br>
              <a:rPr lang="en-US" altLang="zh-CN" b="1" dirty="0">
                <a:solidFill>
                  <a:srgbClr val="E36C09"/>
                </a:solidFill>
                <a:latin typeface="punctuation"/>
              </a:rPr>
            </a:b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3.</a:t>
            </a:r>
            <a:endParaRPr lang="zh-CN" altLang="en-US" b="0" i="0" u="none" strike="noStrike" dirty="0">
              <a:solidFill>
                <a:srgbClr val="0080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51" y="2106620"/>
            <a:ext cx="9333333" cy="2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89" y="2429477"/>
            <a:ext cx="4114286" cy="4428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51" y="2429477"/>
            <a:ext cx="3971429" cy="3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2009" y="975441"/>
            <a:ext cx="95916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</a:t>
            </a:r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五、补充知识点</a:t>
            </a:r>
            <a:br>
              <a:rPr lang="zh-CN" altLang="en-US" dirty="0">
                <a:solidFill>
                  <a:srgbClr val="0080FF"/>
                </a:solidFill>
                <a:latin typeface="punctuation"/>
              </a:rPr>
            </a:br>
            <a:endParaRPr lang="zh-CN" altLang="en-US" dirty="0">
              <a:solidFill>
                <a:srgbClr val="0080FF"/>
              </a:solidFill>
              <a:latin typeface="punctuation"/>
            </a:endParaRPr>
          </a:p>
          <a:p>
            <a:r>
              <a:rPr lang="zh-CN" altLang="en-US" dirty="0">
                <a:solidFill>
                  <a:srgbClr val="0080FF"/>
                </a:solidFill>
                <a:latin typeface="punctuation"/>
              </a:rPr>
              <a:t>   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1. box-sizing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border-box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；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/*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实现下边框显示在盒子内*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   2.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vertical-align: top;/middle;/baseline;/bottom;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/*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实现图标和文字对齐*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br>
              <a:rPr lang="en-US" altLang="zh-CN" b="1" dirty="0">
                <a:solidFill>
                  <a:srgbClr val="E36C09"/>
                </a:solidFill>
                <a:latin typeface="punctuation"/>
              </a:rPr>
            </a:b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    3.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**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hover </a:t>
            </a:r>
            <a:r>
              <a:rPr lang="en-US" altLang="zh-CN" b="1" dirty="0" err="1">
                <a:solidFill>
                  <a:srgbClr val="E36C09"/>
                </a:solidFill>
                <a:latin typeface="punctuation"/>
              </a:rPr>
              <a:t>img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{transform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：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scale(1.2)}+</a:t>
            </a:r>
            <a:r>
              <a:rPr lang="en-US" altLang="zh-CN" b="1" dirty="0" err="1">
                <a:solidFill>
                  <a:srgbClr val="E36C09"/>
                </a:solidFill>
                <a:latin typeface="punctuation"/>
              </a:rPr>
              <a:t>img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{</a:t>
            </a:r>
            <a:r>
              <a:rPr lang="en-US" altLang="zh-CN" b="1" dirty="0" err="1">
                <a:solidFill>
                  <a:srgbClr val="E36C09"/>
                </a:solidFill>
                <a:latin typeface="punctuation"/>
              </a:rPr>
              <a:t>transition:all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 500ms}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/*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实现图片放大*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/</a:t>
            </a:r>
            <a:endParaRPr lang="en-US" altLang="zh-CN" b="1" dirty="0">
              <a:solidFill>
                <a:srgbClr val="E36C09"/>
              </a:solidFill>
              <a:latin typeface="punctuation"/>
            </a:endParaRPr>
          </a:p>
          <a:p>
            <a:br>
              <a:rPr lang="zh-CN" altLang="en-US" b="1" dirty="0">
                <a:solidFill>
                  <a:srgbClr val="E36C09"/>
                </a:solidFill>
                <a:latin typeface="punctuation"/>
              </a:rPr>
            </a:b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    </a:t>
            </a:r>
            <a:r>
              <a:rPr lang="en-US" altLang="zh-CN" b="1" dirty="0">
                <a:solidFill>
                  <a:srgbClr val="E36C09"/>
                </a:solidFill>
                <a:latin typeface="punctuation"/>
              </a:rPr>
              <a:t>4. </a:t>
            </a:r>
            <a:r>
              <a:rPr lang="zh-CN" altLang="en-US" b="1" dirty="0">
                <a:solidFill>
                  <a:srgbClr val="E36C09"/>
                </a:solidFill>
                <a:latin typeface="punctuation"/>
              </a:rPr>
              <a:t>省略号</a:t>
            </a:r>
            <a:br>
              <a:rPr lang="en-US" altLang="zh-CN" b="1" dirty="0">
                <a:solidFill>
                  <a:srgbClr val="E36C09"/>
                </a:solidFill>
                <a:latin typeface="punctuation"/>
              </a:rPr>
            </a:br>
            <a:endParaRPr lang="zh-CN" altLang="en-US" b="0" i="0" u="none" strike="noStrike" dirty="0">
              <a:solidFill>
                <a:srgbClr val="0080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8" y="3563319"/>
            <a:ext cx="5334000" cy="300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2" y="208980"/>
            <a:ext cx="3545906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网页编写图片素材一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9" y="1140500"/>
            <a:ext cx="7628571" cy="194285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13820" y="4289019"/>
            <a:ext cx="10232203" cy="1431161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图片地址：</a:t>
            </a:r>
            <a:endParaRPr kumimoji="0" lang="en-US" altLang="zh-CN" sz="1500" b="1" i="0" u="none" strike="noStrike" cap="none" normalizeH="0" baseline="0" dirty="0">
              <a:ln>
                <a:noFill/>
              </a:ln>
              <a:solidFill>
                <a:srgbClr val="2BBA2B"/>
              </a:solidFill>
              <a:effectLst/>
              <a:latin typeface="Arial Unicode MS"/>
              <a:ea typeface="Source Code Pr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DED772"/>
                </a:solidFill>
                <a:latin typeface="Arial Unicode MS"/>
                <a:ea typeface="Source Code Pro"/>
              </a:rPr>
              <a:t>1.</a:t>
            </a:r>
            <a:r>
              <a:rPr lang="zh-CN" altLang="zh-CN" b="1" dirty="0">
                <a:solidFill>
                  <a:srgbClr val="DED772"/>
                </a:solidFill>
                <a:latin typeface="Arial Unicode MS"/>
                <a:ea typeface="Source Code Pro"/>
              </a:rPr>
              <a:t>src=</a:t>
            </a:r>
            <a:r>
              <a:rPr lang="zh-CN" altLang="zh-CN" b="1" dirty="0">
                <a:solidFill>
                  <a:srgbClr val="2BBA2B"/>
                </a:solidFill>
                <a:latin typeface="Arial Unicode MS"/>
                <a:ea typeface="Source Code Pro"/>
              </a:rPr>
              <a:t>"https://res.shiguangkey.com//file/201806/19/20180619142252602590185.jpg"</a:t>
            </a:r>
            <a:endParaRPr lang="zh-CN" altLang="zh-CN" sz="20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DED772"/>
                </a:solidFill>
                <a:latin typeface="Arial Unicode MS"/>
                <a:ea typeface="Source Code Pro"/>
              </a:rPr>
              <a:t>2.</a:t>
            </a:r>
            <a:r>
              <a:rPr lang="zh-CN" altLang="zh-CN" b="1" dirty="0">
                <a:solidFill>
                  <a:srgbClr val="DED772"/>
                </a:solidFill>
                <a:latin typeface="Arial Unicode MS"/>
                <a:ea typeface="Source Code Pro"/>
              </a:rPr>
              <a:t> src=</a:t>
            </a:r>
            <a:r>
              <a:rPr lang="zh-CN" altLang="zh-CN" b="1" dirty="0">
                <a:solidFill>
                  <a:srgbClr val="2BBA2B"/>
                </a:solidFill>
                <a:latin typeface="Arial Unicode MS"/>
                <a:ea typeface="Source Code Pro"/>
              </a:rPr>
              <a:t>"https://res.shiguangkey.com//file/201806/19/20180619141337485823895.jp</a:t>
            </a:r>
            <a:r>
              <a:rPr lang="en-US" altLang="zh-CN" b="1" dirty="0">
                <a:solidFill>
                  <a:srgbClr val="2BBA2B"/>
                </a:solidFill>
                <a:latin typeface="Arial Unicode MS"/>
                <a:ea typeface="Source Code Pro"/>
              </a:rPr>
              <a:t>g</a:t>
            </a:r>
            <a:r>
              <a:rPr lang="zh-CN" altLang="zh-CN" b="1" dirty="0">
                <a:solidFill>
                  <a:srgbClr val="2BBA2B"/>
                </a:solidFill>
                <a:latin typeface="Arial Unicode MS"/>
                <a:ea typeface="Source Code Pro"/>
              </a:rPr>
              <a:t>"</a:t>
            </a:r>
            <a:endParaRPr lang="en-US" altLang="zh-CN" b="1" dirty="0">
              <a:solidFill>
                <a:srgbClr val="DED772"/>
              </a:solidFill>
              <a:latin typeface="Arial Unicode MS"/>
              <a:ea typeface="Source Code Pro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rgbClr val="DED772"/>
                </a:solidFill>
                <a:effectLst/>
                <a:latin typeface="Arial Unicode MS"/>
              </a:rPr>
              <a:t>3.</a:t>
            </a:r>
            <a:r>
              <a:rPr lang="zh-CN" altLang="zh-CN" b="1" dirty="0">
                <a:solidFill>
                  <a:srgbClr val="DED772"/>
                </a:solidFill>
                <a:latin typeface="Arial Unicode MS"/>
                <a:ea typeface="Source Code Pro"/>
              </a:rPr>
              <a:t> src=</a:t>
            </a:r>
            <a:r>
              <a:rPr lang="zh-CN" altLang="zh-CN" b="1" dirty="0">
                <a:solidFill>
                  <a:srgbClr val="2BBA2B"/>
                </a:solidFill>
                <a:latin typeface="Arial Unicode MS"/>
                <a:ea typeface="Source Code Pro"/>
              </a:rPr>
              <a:t>"https://res.shiguangkey.com//file/201806/21/20180621150342030454625.jpg"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DED772"/>
              </a:solidFill>
              <a:effectLst/>
              <a:latin typeface="Arial Unicode MS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DED772"/>
                </a:solidFill>
                <a:latin typeface="Arial Unicode MS"/>
              </a:rPr>
              <a:t>4.</a:t>
            </a:r>
            <a:r>
              <a:rPr lang="zh-CN" altLang="zh-CN" b="1" dirty="0">
                <a:solidFill>
                  <a:srgbClr val="DED772"/>
                </a:solidFill>
                <a:latin typeface="Arial Unicode MS"/>
                <a:ea typeface="Source Code Pro"/>
              </a:rPr>
              <a:t> src=</a:t>
            </a:r>
            <a:r>
              <a:rPr lang="zh-CN" altLang="zh-CN" b="1" dirty="0">
                <a:solidFill>
                  <a:srgbClr val="2BBA2B"/>
                </a:solidFill>
                <a:latin typeface="Arial Unicode MS"/>
                <a:ea typeface="Source Code Pro"/>
              </a:rPr>
              <a:t>"https://res.shiguangkey.com//file/201805/17/20180517113424433990524.jpg"</a:t>
            </a: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23801" y="367517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974806"/>
                </a:solidFill>
                <a:latin typeface="punctuation"/>
              </a:rPr>
              <a:t>可以使用自己的图片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2" y="208980"/>
            <a:ext cx="3545906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网页编写图片素材二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28" y="777163"/>
            <a:ext cx="7591425" cy="3848100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861894" y="5134090"/>
            <a:ext cx="8576096" cy="323165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图片地址：</a:t>
            </a:r>
            <a:r>
              <a:rPr kumimoji="0" lang="zh-CN" altLang="zh-CN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https://res.shiguangkey.com//file/201806/01/20180601202006677835073.png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2" y="208980"/>
            <a:ext cx="3545906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网页编写图片素材三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284362" y="803095"/>
            <a:ext cx="5983043" cy="323165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图片地址：</a:t>
            </a:r>
            <a:r>
              <a:rPr lang="zh-CN" altLang="en-US" sz="1500" b="1" dirty="0">
                <a:solidFill>
                  <a:srgbClr val="2BBA2B"/>
                </a:solidFill>
                <a:latin typeface="Arial Unicode MS"/>
              </a:rPr>
              <a:t>https://www.python.org/static/img/python-logo.png</a:t>
            </a:r>
            <a:endParaRPr lang="zh-CN" altLang="en-US" sz="1500" b="1" dirty="0">
              <a:solidFill>
                <a:srgbClr val="2BBA2B"/>
              </a:solidFill>
              <a:latin typeface="Arial Unicode M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2" y="650353"/>
            <a:ext cx="2362200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5" y="1268117"/>
            <a:ext cx="3248025" cy="2314575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284362" y="2984862"/>
            <a:ext cx="7054199" cy="553998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图片地址：</a:t>
            </a:r>
            <a:r>
              <a:rPr lang="en-US" altLang="zh-CN" sz="1500" b="1" dirty="0">
                <a:solidFill>
                  <a:srgbClr val="2BBA2B"/>
                </a:solidFill>
                <a:latin typeface="Arial Unicode MS"/>
              </a:rPr>
              <a:t>https://res.shiguangkey.com//file/201804/26/20180426142628123364782.jpg</a:t>
            </a:r>
            <a:endParaRPr lang="zh-CN" altLang="en-US" sz="1500" b="1" dirty="0">
              <a:solidFill>
                <a:srgbClr val="2BBA2B"/>
              </a:solidFill>
              <a:latin typeface="Arial Unicode M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03" y="3865772"/>
            <a:ext cx="3067050" cy="1857375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284361" y="4679043"/>
            <a:ext cx="7062908" cy="78483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500" b="1" i="0" u="none" strike="noStrike" cap="none" normalizeH="0" baseline="0" dirty="0">
                <a:ln>
                  <a:noFill/>
                </a:ln>
                <a:solidFill>
                  <a:srgbClr val="2BBA2B"/>
                </a:solidFill>
                <a:effectLst/>
                <a:latin typeface="Arial Unicode MS"/>
                <a:ea typeface="Source Code Pro"/>
              </a:rPr>
              <a:t>图片地址：</a:t>
            </a:r>
            <a:r>
              <a:rPr lang="en-US" altLang="zh-CN" sz="1500" b="1" dirty="0">
                <a:solidFill>
                  <a:srgbClr val="2BBA2B"/>
                </a:solidFill>
                <a:latin typeface="Arial Unicode MS"/>
              </a:rPr>
              <a:t>https://res.shiguangkey.com//file/201804/24/20180424095709160023055.jpg!mall_course_a</a:t>
            </a:r>
            <a:endParaRPr lang="zh-CN" altLang="en-US" sz="1500" b="1" dirty="0">
              <a:solidFill>
                <a:srgbClr val="2BBA2B"/>
              </a:solidFill>
              <a:latin typeface="Arial Unicode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1619</Words>
  <Application>WPS 演示</Application>
  <PresentationFormat>宽屏</PresentationFormat>
  <Paragraphs>74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punctuation</vt:lpstr>
      <vt:lpstr>Segoe Print</vt:lpstr>
      <vt:lpstr>微软雅黑</vt:lpstr>
      <vt:lpstr>Arial Unicode MS</vt:lpstr>
      <vt:lpstr>Source Code Pro</vt:lpstr>
      <vt:lpstr>Calibri</vt:lpstr>
      <vt:lpstr>方正尚酷简体</vt:lpstr>
      <vt:lpstr>华文仿宋</vt:lpstr>
      <vt:lpstr>Arial Unicode MS</vt:lpstr>
      <vt:lpstr>Tw Cen MT Condensed</vt:lpstr>
      <vt:lpstr>等线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JiaNeng</cp:lastModifiedBy>
  <cp:revision>7</cp:revision>
  <dcterms:created xsi:type="dcterms:W3CDTF">2017-04-11T03:57:00Z</dcterms:created>
  <dcterms:modified xsi:type="dcterms:W3CDTF">2019-08-22T11:30:45Z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